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sldIdLst>
    <p:sldId id="292" r:id="rId2"/>
    <p:sldId id="308" r:id="rId3"/>
    <p:sldId id="311" r:id="rId4"/>
    <p:sldId id="306" r:id="rId5"/>
    <p:sldId id="320" r:id="rId6"/>
    <p:sldId id="316" r:id="rId7"/>
    <p:sldId id="315" r:id="rId8"/>
    <p:sldId id="314" r:id="rId9"/>
    <p:sldId id="318" r:id="rId10"/>
    <p:sldId id="321" r:id="rId11"/>
    <p:sldId id="319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15E5"/>
    <a:srgbClr val="FCF7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42" autoAdjust="0"/>
    <p:restoredTop sz="94660"/>
  </p:normalViewPr>
  <p:slideViewPr>
    <p:cSldViewPr>
      <p:cViewPr varScale="1">
        <p:scale>
          <a:sx n="85" d="100"/>
          <a:sy n="85" d="100"/>
        </p:scale>
        <p:origin x="156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ozon-st.cdn.ngenix.net/multimedia/10183918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289217"/>
            <a:ext cx="4110175" cy="6236127"/>
          </a:xfrm>
          <a:prstGeom prst="rect">
            <a:avLst/>
          </a:prstGeom>
          <a:noFill/>
        </p:spPr>
      </p:pic>
      <p:pic>
        <p:nvPicPr>
          <p:cNvPr id="4" name="Объект 4" descr="Изображение выглядит как рисунок&#10;&#10;Автоматически созданное описание">
            <a:extLst>
              <a:ext uri="{FF2B5EF4-FFF2-40B4-BE49-F238E27FC236}">
                <a16:creationId xmlns:a16="http://schemas.microsoft.com/office/drawing/2014/main" id="{5B312B9C-4D4D-4B98-8F81-82CE355679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89217"/>
            <a:ext cx="1678032" cy="2200276"/>
          </a:xfrm>
        </p:spPr>
      </p:pic>
      <p:pic>
        <p:nvPicPr>
          <p:cNvPr id="5" name="Рисунок 4" descr="Изображение выглядит как рисунок, знак&#10;&#10;Автоматически созданное описание">
            <a:extLst>
              <a:ext uri="{FF2B5EF4-FFF2-40B4-BE49-F238E27FC236}">
                <a16:creationId xmlns:a16="http://schemas.microsoft.com/office/drawing/2014/main" id="{9C43E377-C7E0-4E8D-9C9A-4756CDC5A5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4089" y="438058"/>
            <a:ext cx="2160240" cy="1800200"/>
          </a:xfrm>
          <a:prstGeom prst="rect">
            <a:avLst/>
          </a:prstGeom>
        </p:spPr>
      </p:pic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BE4919C3-9E0E-4AD8-A0D4-E5CD8E13CDCA}"/>
              </a:ext>
            </a:extLst>
          </p:cNvPr>
          <p:cNvSpPr txBox="1">
            <a:spLocks/>
          </p:cNvSpPr>
          <p:nvPr/>
        </p:nvSpPr>
        <p:spPr>
          <a:xfrm>
            <a:off x="2699792" y="6021288"/>
            <a:ext cx="2987824" cy="72008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sah-RU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 </a:t>
            </a:r>
            <a:r>
              <a:rPr lang="sah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УРОК ПАМЯТИ</a:t>
            </a:r>
            <a:endParaRPr lang="ru-RU" sz="2400" dirty="0">
              <a:solidFill>
                <a:srgbClr val="C00000"/>
              </a:solidFill>
              <a:effectLst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sah-RU" dirty="0">
                <a:solidFill>
                  <a:srgbClr val="FFFF00"/>
                </a:solidFill>
              </a:rPr>
              <a:t>Начало истории </a:t>
            </a:r>
            <a:br>
              <a:rPr lang="sah-RU" dirty="0">
                <a:solidFill>
                  <a:srgbClr val="FFFF00"/>
                </a:solidFill>
              </a:rPr>
            </a:br>
            <a:r>
              <a:rPr lang="sah-RU" dirty="0">
                <a:solidFill>
                  <a:srgbClr val="FFFF00"/>
                </a:solidFill>
              </a:rPr>
              <a:t>Бессмертного полка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681536" y="1412776"/>
            <a:ext cx="646246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sah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		В 2011 г. в г. Томске журналисты 	отметили, что 	в День Победы все меньше 	ветеранов стали выходить на парад.</a:t>
            </a:r>
          </a:p>
          <a:p>
            <a:pPr algn="just">
              <a:lnSpc>
                <a:spcPct val="150000"/>
              </a:lnSpc>
            </a:pPr>
            <a:r>
              <a:rPr lang="sah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		Журналисты </a:t>
            </a:r>
            <a:r>
              <a:rPr lang="ru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Томской </a:t>
            </a:r>
            <a:r>
              <a:rPr lang="ru-RU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медиа-группы</a:t>
            </a:r>
            <a:r>
              <a:rPr lang="sah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	Сергей Колотовкин и 	Сергей Лапенков 	предложили 9 мая выйти на 	демонстрацию 	с портретами ветеранов 	войны.</a:t>
            </a:r>
            <a:r>
              <a:rPr lang="ru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sah-RU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sah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	              	</a:t>
            </a:r>
          </a:p>
          <a:p>
            <a:pPr algn="just"/>
            <a:r>
              <a:rPr lang="sah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	</a:t>
            </a:r>
            <a:br>
              <a:rPr lang="ru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sah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	</a:t>
            </a:r>
            <a:endParaRPr lang="ru-RU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7170" name="AutoShape 2" descr="&amp;acy;&amp;vcy;&amp;acy; &amp;icy;&amp;scy;&amp;tcy;&amp;ocy;&amp;rcy;&amp;icy;&amp;yacy; &amp;pcy;&amp;ocy;&amp;lcy;&amp;kcy;&amp;acy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74" name="Picture 6" descr="http://900igr.net/up/datas/98372/003.jpg"/>
          <p:cNvPicPr>
            <a:picLocks noChangeAspect="1" noChangeArrowheads="1"/>
          </p:cNvPicPr>
          <p:nvPr/>
        </p:nvPicPr>
        <p:blipFill>
          <a:blip r:embed="rId2" cstate="print"/>
          <a:srcRect l="36290" t="54839" r="15323" b="9677"/>
          <a:stretch>
            <a:fillRect/>
          </a:stretch>
        </p:blipFill>
        <p:spPr bwMode="auto">
          <a:xfrm>
            <a:off x="28647" y="1858137"/>
            <a:ext cx="3635896" cy="2221026"/>
          </a:xfrm>
          <a:prstGeom prst="rect">
            <a:avLst/>
          </a:prstGeom>
          <a:noFill/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533CB51-2D31-4CB2-8490-865B05AB86F1}"/>
              </a:ext>
            </a:extLst>
          </p:cNvPr>
          <p:cNvSpPr/>
          <p:nvPr/>
        </p:nvSpPr>
        <p:spPr>
          <a:xfrm>
            <a:off x="240465" y="4221088"/>
            <a:ext cx="8932466" cy="1704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sah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Их </a:t>
            </a:r>
            <a:r>
              <a:rPr lang="ru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поддержали жители города.</a:t>
            </a:r>
            <a:endParaRPr lang="sah-RU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Впервые Бессмертный полк прошел в Томске</a:t>
            </a:r>
            <a:r>
              <a:rPr lang="sah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9 Мая 2012 года. В колонне Полка тогда пронесли почти 2000 портретов ветеранов и прошли более 6000 </a:t>
            </a:r>
            <a:r>
              <a:rPr lang="ru-RU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томичей</a:t>
            </a:r>
            <a:r>
              <a:rPr lang="ru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 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sah-RU" dirty="0">
                <a:solidFill>
                  <a:srgbClr val="FFFF00"/>
                </a:solidFill>
              </a:rPr>
              <a:t>Акция «Портрет Победителя»</a:t>
            </a:r>
            <a:br>
              <a:rPr lang="sah-RU" dirty="0">
                <a:solidFill>
                  <a:srgbClr val="FFFF00"/>
                </a:solidFill>
              </a:rPr>
            </a:br>
            <a:r>
              <a:rPr lang="sah-RU" dirty="0">
                <a:solidFill>
                  <a:srgbClr val="FFFF00"/>
                </a:solidFill>
              </a:rPr>
              <a:t>г. Якутск, 2013 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427984" y="1268760"/>
            <a:ext cx="4572000" cy="36009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sah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ru-RU" sz="1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9 мая 2013 года, уже в более чем ста двадцати городах и селах России, а также Украины, Казахстана, Кыргызстана прошел Бессмертный полк. В ряде городов — Томск, Барнаул, Тула — число горожан достигало 20000 человек. </a:t>
            </a:r>
            <a:endParaRPr lang="sah-RU" sz="1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sah-RU" sz="1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ru-RU" sz="1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 Екатеринбурге, Новосибирске, Благовещенске, Волгограде, Кургане, Перми, Ростове-на-Дону, Луге — от 5000 до 10000 человек. Несколько тысяч горожан встали в колонны казахстанских городов </a:t>
            </a:r>
            <a:r>
              <a:rPr lang="ru-RU" sz="1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Экибазстуза</a:t>
            </a:r>
            <a:r>
              <a:rPr lang="ru-RU" sz="1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1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Семея</a:t>
            </a:r>
            <a:r>
              <a:rPr lang="ru-RU" sz="1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(Семипалатинска) и </a:t>
            </a:r>
            <a:r>
              <a:rPr lang="ru-RU" sz="1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Кызыл-Орды</a:t>
            </a:r>
            <a:r>
              <a:rPr lang="ru-RU" sz="1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sah-RU" sz="1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sah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	</a:t>
            </a:r>
            <a:endParaRPr lang="ru-RU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4581128"/>
            <a:ext cx="86409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sah-RU" sz="1600" b="1" dirty="0">
                <a:solidFill>
                  <a:srgbClr val="FF0000"/>
                </a:solidFill>
                <a:latin typeface="+mj-lt"/>
              </a:rPr>
              <a:t>	</a:t>
            </a:r>
            <a:r>
              <a:rPr lang="sah-RU" sz="1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</a:t>
            </a:r>
            <a:r>
              <a:rPr lang="ru-RU" sz="1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2013 году</a:t>
            </a:r>
            <a:r>
              <a:rPr lang="sah-RU" sz="1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газета</a:t>
            </a:r>
            <a:r>
              <a:rPr lang="ru-RU" sz="1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«Якутск вечерний» впервые </a:t>
            </a:r>
            <a:r>
              <a:rPr lang="ru-RU" sz="1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пров</a:t>
            </a:r>
            <a:r>
              <a:rPr lang="sah-RU" sz="1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ела </a:t>
            </a:r>
            <a:r>
              <a:rPr lang="ru-RU" sz="1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акцию «Якутск вечерний». Тогда в столице около трех тысяч потомков советских солдат прошли по городу </a:t>
            </a:r>
            <a:r>
              <a:rPr lang="ru-RU" sz="1600" b="1" dirty="0">
                <a:solidFill>
                  <a:srgbClr val="FF0000"/>
                </a:solidFill>
                <a:latin typeface="+mj-lt"/>
              </a:rPr>
              <a:t>с портретами своих родных людей, защитивших нашу землю от фашистских оккупантов. И с каждым годом нас становится все больше и больше.</a:t>
            </a:r>
            <a:br>
              <a:rPr lang="ru-RU" sz="1600" b="1" dirty="0">
                <a:solidFill>
                  <a:srgbClr val="FF0000"/>
                </a:solidFill>
                <a:latin typeface="+mj-lt"/>
              </a:rPr>
            </a:br>
            <a:r>
              <a:rPr lang="ru-RU" sz="1600" b="1" dirty="0">
                <a:solidFill>
                  <a:srgbClr val="FF0000"/>
                </a:solidFill>
                <a:latin typeface="+mj-lt"/>
              </a:rPr>
              <a:t>И за каждым портретом — своя семейная история.</a:t>
            </a:r>
          </a:p>
        </p:txBody>
      </p:sp>
      <p:pic>
        <p:nvPicPr>
          <p:cNvPr id="25601" name="Picture 1" descr="C:\Documents and Settings\slepcovaas\Рабочий стол\normal_42_ya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484784"/>
            <a:ext cx="4309679" cy="30243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>
            <a:normAutofit/>
          </a:bodyPr>
          <a:lstStyle/>
          <a:p>
            <a:r>
              <a:rPr lang="sah-RU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Бессмертный полк, 2014</a:t>
            </a:r>
            <a:endParaRPr lang="ru-RU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4" descr="C:\Documents and Settings\slepcovaas\Рабочий стол\Шамаев С.С\музей\материалы для музея\2017\логотип Бессмертного полка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5073541"/>
            <a:ext cx="3600400" cy="1312131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359532" y="1128393"/>
            <a:ext cx="8424936" cy="41088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sah-RU" sz="1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ru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 январе 2014 года Министерством юстиции РФ зарегистрировано межрегиональное историко-патриотическое движение «Бессмертный полк». </a:t>
            </a:r>
          </a:p>
          <a:p>
            <a:pPr algn="just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К Полку присоединяются Израиль и Республика Беларусь.</a:t>
            </a:r>
            <a:br>
              <a:rPr lang="ru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sah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ru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9 Мая 2014 года в рядах Бессмертного полка вышли почтить память своих предков более полумиллиона человек. Наибольшее число граждан собрали Полки в Санкт-Петербурге — 30000 горожан, Томске — более 25000, Барнауле и Туле — более 20.000, Новосибирске, Екатеринбурге, Перми — более 10000.</a:t>
            </a:r>
          </a:p>
          <a:p>
            <a:pPr algn="just"/>
            <a:r>
              <a:rPr lang="ru-RU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	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9026E9-E37B-403E-9EE7-2FC365938D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4267" y="12292"/>
            <a:ext cx="8229600" cy="1143000"/>
          </a:xfrm>
        </p:spPr>
        <p:txBody>
          <a:bodyPr/>
          <a:lstStyle/>
          <a:p>
            <a:r>
              <a:rPr lang="sah-RU" dirty="0">
                <a:solidFill>
                  <a:srgbClr val="FFFF00"/>
                </a:solidFill>
                <a:cs typeface="Arial" pitchFamily="34" charset="0"/>
              </a:rPr>
              <a:t>Бессмертный полк</a:t>
            </a:r>
            <a:endParaRPr lang="ru-RU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5D93C7CE-FD59-4641-A78A-9640D423160A}"/>
              </a:ext>
            </a:extLst>
          </p:cNvPr>
          <p:cNvSpPr/>
          <p:nvPr/>
        </p:nvSpPr>
        <p:spPr>
          <a:xfrm>
            <a:off x="273478" y="1166842"/>
            <a:ext cx="8597044" cy="52168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1600" b="1" dirty="0">
                <a:solidFill>
                  <a:srgbClr val="FF0000"/>
                </a:solidFill>
                <a:latin typeface="+mj-lt"/>
              </a:rPr>
              <a:t>	</a:t>
            </a:r>
            <a:r>
              <a:rPr lang="ru-RU" b="1" dirty="0">
                <a:solidFill>
                  <a:srgbClr val="FF0000"/>
                </a:solidFill>
                <a:latin typeface="+mj-lt"/>
              </a:rPr>
              <a:t>Общероссийское общественное гражданско‑патриотическое движение «Бессмертный полк России» 	было зарегистрировано 30 сентября 2015 года. За создание высказались представители 60 регионов страны, собравшиеся на съезде в городе воинской славы Вязьме Смоленской области. </a:t>
            </a:r>
          </a:p>
          <a:p>
            <a:pPr algn="just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  <a:latin typeface="+mj-lt"/>
              </a:rPr>
              <a:t>	Сейчас «Бессмертный полк России» объединяет 75 региональных организаций.</a:t>
            </a:r>
          </a:p>
          <a:p>
            <a:pPr algn="just"/>
            <a:r>
              <a:rPr lang="ru-RU" b="1" dirty="0">
                <a:solidFill>
                  <a:srgbClr val="FF0000"/>
                </a:solidFill>
                <a:latin typeface="+mj-lt"/>
              </a:rPr>
              <a:t>	</a:t>
            </a:r>
          </a:p>
          <a:p>
            <a:pPr algn="just"/>
            <a:r>
              <a:rPr lang="ru-RU" b="1" dirty="0">
                <a:solidFill>
                  <a:srgbClr val="FF0000"/>
                </a:solidFill>
                <a:latin typeface="+mj-lt"/>
              </a:rPr>
              <a:t>	Главные задачи:</a:t>
            </a:r>
          </a:p>
          <a:p>
            <a:pPr algn="just"/>
            <a:endParaRPr lang="ru-RU" b="1" dirty="0">
              <a:solidFill>
                <a:srgbClr val="FF0000"/>
              </a:solidFill>
              <a:latin typeface="+mj-lt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FF0000"/>
                </a:solidFill>
                <a:latin typeface="+mj-lt"/>
              </a:rPr>
              <a:t>      увековечивание подвига солдат Великой Отечественной войны;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FF0000"/>
                </a:solidFill>
                <a:latin typeface="+mj-lt"/>
              </a:rPr>
              <a:t>      сохранение памяти о доблести и героизме народа;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FF0000"/>
                </a:solidFill>
                <a:latin typeface="+mj-lt"/>
              </a:rPr>
              <a:t>      осмысление опыта героических предков;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FF0000"/>
                </a:solidFill>
                <a:latin typeface="+mj-lt"/>
              </a:rPr>
              <a:t>      восстановление преемственности поколений.</a:t>
            </a:r>
          </a:p>
          <a:p>
            <a:pPr algn="just"/>
            <a:r>
              <a:rPr lang="ru-RU" b="1" dirty="0">
                <a:solidFill>
                  <a:srgbClr val="FF0000"/>
                </a:solidFill>
                <a:latin typeface="+mj-lt"/>
              </a:rPr>
              <a:t>	</a:t>
            </a:r>
            <a:endParaRPr lang="ru-RU" b="1" i="0" dirty="0">
              <a:solidFill>
                <a:srgbClr val="FF0000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132205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sah-RU" dirty="0">
                <a:solidFill>
                  <a:srgbClr val="FFFF00"/>
                </a:solidFill>
              </a:rPr>
              <a:t>Устав Бессмертного полка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324544" y="1124744"/>
            <a:ext cx="9468544" cy="6480720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sah-RU" dirty="0"/>
              <a:t>		</a:t>
            </a:r>
            <a:r>
              <a:rPr lang="ru-RU" sz="5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1. Бессмертный полк своей главной задачей считает сохранение в каждой семье личной памяти о поколении Великой Отечественной войны.</a:t>
            </a:r>
            <a:br>
              <a:rPr lang="ru-RU" sz="5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sah-RU" sz="5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ru-RU" sz="5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 Участие в Бессмертном полку подразумевает, что каждый, кто помнит и чтит своего родственника — ветерана армии и флота, партизана, подпольщика, бойца Сопротивления, труженика тыла, узника концлагеря, блокадника, ребенка войны, — 9-го мая выходит на улицы города с его фотографией, чтобы принять участие в параде в колонне Бессмертного полка, либо самостоятельно отдать дань памяти, принеся транспарант с портретом или фотографию к Вечному огню, иному памятному месту. Участие в Бессмертном полку строго добровольное.</a:t>
            </a:r>
            <a:br>
              <a:rPr lang="ru-RU" sz="5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sah-RU" sz="5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ru-RU" sz="5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3. Бессмертный полк — некоммерческая, неполитическая, негосударственная гражданская инициатива. Встать в ряды полка может каждый гражданин независимо от вероисповедания, национальности, политических и иных взглядов. Бессмертный полк объединяет людей. Все, что служит иному, для нас неприемлемо. Одна страна — один Полк.</a:t>
            </a:r>
            <a:br>
              <a:rPr lang="ru-RU" sz="5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sah-RU" sz="5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ru-RU" sz="5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4. Бессмертный полк не может быть </a:t>
            </a:r>
            <a:r>
              <a:rPr lang="ru-RU" sz="5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имиджевой</a:t>
            </a:r>
            <a:r>
              <a:rPr lang="ru-RU" sz="5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площадкой. Исключено использование любой корпоративной или иной символики во всем, что имеет отношение к Бессмертному полку.</a:t>
            </a:r>
            <a:br>
              <a:rPr lang="ru-RU" sz="5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sah-RU" sz="5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ru-RU" sz="5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5. Полк не может быть персонализирован ни в одном, даже самом уважаемом человеке: политике, общественном деятеле, чиновнике. Полк — это миллионы ушедших и их потомки.</a:t>
            </a:r>
            <a:br>
              <a:rPr lang="ru-RU" sz="5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sah-RU" sz="5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ru-RU" sz="5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6. Координацией и помощью в проведении парада Полка 9 мая занимается штаб Бессмертного полка, куда наряду с организаторами Гражданской инициативы, входят организации и граждане, безусловно разделяющие положения Устава и выразившие готовность стать координаторами Полка в своем регионе.</a:t>
            </a:r>
            <a:br>
              <a:rPr lang="ru-RU" sz="5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sah-RU" sz="5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ru-RU" sz="5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7. В целях сохранения Устава, решения спорных вопросов, выражения коллективного мнения городов Гражданской инициативы, образован Открытый Совет Полка. Войти в него, заявив о своем желании, может каждый координатор, имеющий опыт проведения в своем регионе Бессмертного полка в соответствии с принципами Устава.</a:t>
            </a:r>
            <a:br>
              <a:rPr lang="ru-RU" sz="5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sah-RU" sz="5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ru-RU" sz="5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8. Изменения и дополнения в Устав могут вноситься решением большинства городов Открытого Совета Полка.</a:t>
            </a:r>
            <a:br>
              <a:rPr lang="ru-RU" sz="5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sah-RU" sz="5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ru-RU" sz="5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9. Наша конечная цель — превратить Бессмертный полк во всенародную традицию празднования Дня Победы 9 мая.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76732"/>
            <a:ext cx="8229600" cy="1143000"/>
          </a:xfrm>
        </p:spPr>
        <p:txBody>
          <a:bodyPr>
            <a:normAutofit/>
          </a:bodyPr>
          <a:lstStyle/>
          <a:p>
            <a:r>
              <a:rPr lang="sah-RU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Москва, 2015</a:t>
            </a:r>
            <a:endParaRPr lang="ru-RU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2803" y="5002694"/>
            <a:ext cx="908188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sah-RU" sz="1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	</a:t>
            </a:r>
          </a:p>
          <a:p>
            <a:pPr algn="just"/>
            <a:r>
              <a:rPr lang="sah-RU" sz="1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	</a:t>
            </a:r>
            <a:endParaRPr lang="ru-RU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286216" y="777205"/>
            <a:ext cx="4848473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br>
              <a:rPr lang="ru-RU" sz="1600" b="1" dirty="0">
                <a:solidFill>
                  <a:srgbClr val="FF0000"/>
                </a:solidFill>
                <a:latin typeface="+mj-lt"/>
              </a:rPr>
            </a:br>
            <a:r>
              <a:rPr lang="ru-RU" b="1" dirty="0">
                <a:solidFill>
                  <a:srgbClr val="FF0000"/>
                </a:solidFill>
                <a:latin typeface="+mj-lt"/>
              </a:rPr>
              <a:t>Президент России Владимир Путин стал в День Победы одним из участников акции</a:t>
            </a:r>
            <a:r>
              <a:rPr lang="sah-RU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ru-RU" b="1" dirty="0">
                <a:solidFill>
                  <a:srgbClr val="FF0000"/>
                </a:solidFill>
                <a:latin typeface="+mj-lt"/>
              </a:rPr>
              <a:t>«Бессмертный полк» -  глава государства </a:t>
            </a: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присоединился к шествию  </a:t>
            </a:r>
            <a:r>
              <a:rPr lang="ru-RU" b="1" dirty="0">
                <a:solidFill>
                  <a:srgbClr val="FF0000"/>
                </a:solidFill>
                <a:latin typeface="+mj-lt"/>
              </a:rPr>
              <a:t>с портретом своего отца-фронтовика.</a:t>
            </a:r>
            <a:br>
              <a:rPr lang="ru-RU" b="1" dirty="0">
                <a:solidFill>
                  <a:srgbClr val="FF0000"/>
                </a:solidFill>
                <a:latin typeface="+mj-lt"/>
              </a:rPr>
            </a:br>
            <a:r>
              <a:rPr lang="ru-RU" b="1" dirty="0">
                <a:solidFill>
                  <a:srgbClr val="FF0000"/>
                </a:solidFill>
                <a:latin typeface="+mj-lt"/>
              </a:rPr>
              <a:t>Отвечая на вопрос журналиста Первого канала, он отметил, что после войны многие мечтали принять участие в Параде Победы, но судьба сложилась иначе. Теперь же они получили такую возможность, хотя и посмертно.</a:t>
            </a:r>
            <a:br>
              <a:rPr lang="ru-RU" b="1" dirty="0">
                <a:solidFill>
                  <a:srgbClr val="FF0000"/>
                </a:solidFill>
                <a:latin typeface="+mj-lt"/>
              </a:rPr>
            </a:br>
            <a:r>
              <a:rPr lang="sah-RU" sz="1600" b="1" dirty="0">
                <a:solidFill>
                  <a:srgbClr val="FF0000"/>
                </a:solidFill>
                <a:latin typeface="+mj-lt"/>
              </a:rPr>
              <a:t>	</a:t>
            </a:r>
            <a:endParaRPr lang="ru-RU" sz="16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30724" name="AutoShape 4" descr="https://cdn.iz.ru/sites/default/files/styles/900x506/public/article-2017-05/0d5fac2271bf36aa2c34dc7854dfe937.jpg?itok=_W8iAHMX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25" name="Picture 5" descr="C:\Documents and Settings\slepcovaas\Рабочий стол\0d5fac2271bf36aa2c34dc7854dfe9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309" y="1332888"/>
            <a:ext cx="3897910" cy="2191491"/>
          </a:xfrm>
          <a:prstGeom prst="rect">
            <a:avLst/>
          </a:prstGeom>
          <a:noFill/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6D2A9B0-F4AF-438D-B835-D74650DA895D}"/>
              </a:ext>
            </a:extLst>
          </p:cNvPr>
          <p:cNvSpPr/>
          <p:nvPr/>
        </p:nvSpPr>
        <p:spPr>
          <a:xfrm>
            <a:off x="9311" y="4096764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sah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«</a:t>
            </a:r>
            <a:r>
              <a:rPr lang="ru-RU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Ценность этой инициативы в том, что она родилась не в кабинетах, не в административных структурах, а в сердцах наших людей»,</a:t>
            </a: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сказал глава государства в интервью «Первому каналу» во время шествия по Красной площади.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FC01D87-9EA1-47A6-9E1F-CBB5BFC9CD17}"/>
              </a:ext>
            </a:extLst>
          </p:cNvPr>
          <p:cNvSpPr/>
          <p:nvPr/>
        </p:nvSpPr>
        <p:spPr>
          <a:xfrm>
            <a:off x="155574" y="5314898"/>
            <a:ext cx="93849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+mj-lt"/>
              </a:rPr>
              <a:t>В год 70‑летия Победы шествия прошли в 1150 городах 17 стран мира.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23728" y="1572776"/>
            <a:ext cx="6840760" cy="5285224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ahoma" pitchFamily="34" charset="0"/>
              </a:rPr>
              <a:t>		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MV Boli" pitchFamily="2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51520" y="0"/>
            <a:ext cx="8507288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sah-RU" sz="40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Якутск,2018</a:t>
            </a:r>
            <a:endParaRPr kumimoji="0" lang="ru-RU" sz="4100" b="1" i="0" u="none" strike="noStrike" kern="1200" cap="none" spc="0" normalizeH="0" baseline="0" noProof="0" dirty="0">
              <a:ln w="6350">
                <a:noFill/>
              </a:ln>
              <a:solidFill>
                <a:srgbClr val="FFFF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1" name="Picture 3" descr="C:\Documents and Settings\slepcovaas\Рабочий стол\66a64be0398a3ca4897a244a69bb413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980728"/>
            <a:ext cx="7867167" cy="5256584"/>
          </a:xfrm>
          <a:prstGeom prst="rect">
            <a:avLst/>
          </a:prstGeom>
          <a:noFill/>
        </p:spPr>
      </p:pic>
      <p:pic>
        <p:nvPicPr>
          <p:cNvPr id="12" name="Picture 4" descr="C:\Documents and Settings\slepcovaas\Рабочий стол\Шамаев С.С\музей\материалы для музея\2017\логотип Бессмертного полка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5373216"/>
            <a:ext cx="3600400" cy="131213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43000"/>
          </a:xfrm>
        </p:spPr>
        <p:txBody>
          <a:bodyPr/>
          <a:lstStyle/>
          <a:p>
            <a:r>
              <a:rPr lang="sah-RU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Бессмертный полк</a:t>
            </a:r>
            <a:endParaRPr lang="ru-RU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5842" name="Picture 2" descr="C:\Documents and Settings\slepcovaas\Рабочий стол\5260e5f8400d19d1314b8b2997c7a18e1075.jpe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/>
          <a:srcRect t="12673"/>
          <a:stretch/>
        </p:blipFill>
        <p:spPr bwMode="auto">
          <a:xfrm>
            <a:off x="1455168" y="964016"/>
            <a:ext cx="5966320" cy="3473489"/>
          </a:xfrm>
          <a:prstGeom prst="rect">
            <a:avLst/>
          </a:prstGeom>
          <a:noFill/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4C06094-03D6-4A0B-B711-B66DE6FA6081}"/>
              </a:ext>
            </a:extLst>
          </p:cNvPr>
          <p:cNvSpPr/>
          <p:nvPr/>
        </p:nvSpPr>
        <p:spPr>
          <a:xfrm>
            <a:off x="287524" y="4437505"/>
            <a:ext cx="856895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Каждый год 9 мая проходит шествие «Бессмертного полка» в разных городах России. </a:t>
            </a:r>
          </a:p>
          <a:p>
            <a:pPr algn="just"/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В 2019 году к нему присоединились свыше 10 млн. человек в России и 850 тыс. в 115 странах мира. </a:t>
            </a:r>
          </a:p>
          <a:p>
            <a:pPr algn="just"/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И дело совсем не в цифрах -  сколько человек вышли в строй Бессмертного полка, сколько портретов они пронесли -   у подвига поколения Победителей и благодарной памяти их потомков нет и не может быть срока давности, меры, границ.</a:t>
            </a:r>
          </a:p>
          <a:p>
            <a:pPr algn="just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43000"/>
          </a:xfrm>
        </p:spPr>
        <p:txBody>
          <a:bodyPr/>
          <a:lstStyle/>
          <a:p>
            <a:r>
              <a:rPr lang="sah-RU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Бессмертный полк</a:t>
            </a:r>
            <a:endParaRPr lang="ru-RU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5842" name="Picture 2" descr="C:\Documents and Settings\slepcovaas\Рабочий стол\5260e5f8400d19d1314b8b2997c7a18e1075.jpe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/>
          <a:srcRect t="12673"/>
          <a:stretch/>
        </p:blipFill>
        <p:spPr bwMode="auto">
          <a:xfrm>
            <a:off x="1455168" y="964016"/>
            <a:ext cx="5966320" cy="3473489"/>
          </a:xfrm>
          <a:prstGeom prst="rect">
            <a:avLst/>
          </a:prstGeom>
          <a:noFill/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4C06094-03D6-4A0B-B711-B66DE6FA6081}"/>
              </a:ext>
            </a:extLst>
          </p:cNvPr>
          <p:cNvSpPr/>
          <p:nvPr/>
        </p:nvSpPr>
        <p:spPr>
          <a:xfrm>
            <a:off x="287524" y="4437505"/>
            <a:ext cx="856895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Каждый год 9 мая проходит шествие «Бессмертного полка» в разных городах России. </a:t>
            </a:r>
          </a:p>
          <a:p>
            <a:pPr algn="just"/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В 2019 году к нему присоединились свыше 10 млн. человек в России и 850 тыс. в 115 странах мира. </a:t>
            </a:r>
          </a:p>
          <a:p>
            <a:pPr algn="just"/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И дело совсем не в цифрах -  сколько человек вышли в строй Бессмертного полка, сколько портретов они пронесли -   у подвига поколения победителей и благодарной памяти их потомков нет и не может быть срока давности, меры, границ.</a:t>
            </a:r>
          </a:p>
          <a:p>
            <a:pPr algn="just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2655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CCA035B0-D544-4AD0-86A3-4BAEDFF6EA45}"/>
              </a:ext>
            </a:extLst>
          </p:cNvPr>
          <p:cNvSpPr txBox="1">
            <a:spLocks/>
          </p:cNvSpPr>
          <p:nvPr/>
        </p:nvSpPr>
        <p:spPr>
          <a:xfrm>
            <a:off x="395536" y="0"/>
            <a:ext cx="8229600" cy="834257"/>
          </a:xfrm>
          <a:prstGeom prst="rect">
            <a:avLst/>
          </a:prstGeom>
        </p:spPr>
        <p:txBody>
          <a:bodyPr vert="horz" anchor="ctr">
            <a:normAutofit fontScale="975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sah-RU" dirty="0">
                <a:solidFill>
                  <a:srgbClr val="FFFF00"/>
                </a:solidFill>
              </a:rPr>
              <a:t>Гимн Бессмертного полка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DBF0B956-239B-4374-BA6E-D1BE7B3CF7D5}"/>
              </a:ext>
            </a:extLst>
          </p:cNvPr>
          <p:cNvSpPr/>
          <p:nvPr/>
        </p:nvSpPr>
        <p:spPr>
          <a:xfrm>
            <a:off x="406966" y="834257"/>
            <a:ext cx="4104456" cy="809452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spcBef>
                <a:spcPts val="1800"/>
              </a:spcBef>
              <a:spcAft>
                <a:spcPts val="1800"/>
              </a:spcAft>
            </a:pPr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Мы выходим, стар и млад –</a:t>
            </a:r>
            <a:b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В День Победы на парад.</a:t>
            </a:r>
            <a:b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В честь героев, чьи сердца</a:t>
            </a:r>
            <a:b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Бились гордо до конца! </a:t>
            </a:r>
          </a:p>
          <a:p>
            <a:pPr>
              <a:spcBef>
                <a:spcPts val="1800"/>
              </a:spcBef>
              <a:spcAft>
                <a:spcPts val="1800"/>
              </a:spcAft>
            </a:pPr>
            <a:r>
              <a:rPr lang="ru-RU" sz="1600" b="1" i="1" dirty="0">
                <a:solidFill>
                  <a:srgbClr val="FF0000"/>
                </a:solidFill>
                <a:ea typeface="Times New Roman" panose="02020603050405020304" pitchFamily="18" charset="0"/>
              </a:rPr>
              <a:t>Припев.</a:t>
            </a:r>
          </a:p>
          <a:p>
            <a:pPr>
              <a:spcBef>
                <a:spcPts val="1800"/>
              </a:spcBef>
              <a:spcAft>
                <a:spcPts val="1800"/>
              </a:spcAft>
            </a:pPr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Внук несет в руках портрет,</a:t>
            </a:r>
            <a:b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Там его погибший дед.</a:t>
            </a:r>
            <a:b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Дед на снимке молодой,</a:t>
            </a:r>
            <a:b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Внук идет уже седой.</a:t>
            </a:r>
            <a:r>
              <a:rPr lang="ru-RU" sz="1600" b="1" i="1" dirty="0">
                <a:solidFill>
                  <a:srgbClr val="FF0000"/>
                </a:solidFill>
                <a:ea typeface="Times New Roman" panose="02020603050405020304" pitchFamily="18" charset="0"/>
              </a:rPr>
              <a:t> </a:t>
            </a:r>
          </a:p>
          <a:p>
            <a:pPr>
              <a:spcBef>
                <a:spcPts val="1800"/>
              </a:spcBef>
              <a:spcAft>
                <a:spcPts val="1800"/>
              </a:spcAft>
            </a:pPr>
            <a:r>
              <a:rPr lang="ru-RU" sz="1600" b="1" i="1" dirty="0">
                <a:solidFill>
                  <a:srgbClr val="FF0000"/>
                </a:solidFill>
                <a:ea typeface="Times New Roman" panose="02020603050405020304" pitchFamily="18" charset="0"/>
              </a:rPr>
              <a:t>Припев.</a:t>
            </a:r>
            <a:endParaRPr lang="ru-RU" sz="1600" b="1" dirty="0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spcBef>
                <a:spcPts val="1800"/>
              </a:spcBef>
              <a:spcAft>
                <a:spcPts val="1800"/>
              </a:spcAft>
            </a:pPr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Имена и ордена!</a:t>
            </a:r>
            <a:b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С ними вышла вся страна.</a:t>
            </a:r>
            <a:b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И течет через века</a:t>
            </a:r>
            <a:b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Светлой памяти река!</a:t>
            </a:r>
            <a:r>
              <a:rPr lang="ru-RU" sz="1600" b="1" i="1" dirty="0">
                <a:solidFill>
                  <a:srgbClr val="FF0000"/>
                </a:solidFill>
                <a:ea typeface="Times New Roman" panose="02020603050405020304" pitchFamily="18" charset="0"/>
              </a:rPr>
              <a:t> </a:t>
            </a:r>
          </a:p>
          <a:p>
            <a:pPr>
              <a:spcBef>
                <a:spcPts val="1800"/>
              </a:spcBef>
              <a:spcAft>
                <a:spcPts val="1800"/>
              </a:spcAft>
            </a:pPr>
            <a:r>
              <a:rPr lang="ru-RU" sz="1600" b="1" i="1" dirty="0">
                <a:solidFill>
                  <a:srgbClr val="FF0000"/>
                </a:solidFill>
                <a:ea typeface="Times New Roman" panose="02020603050405020304" pitchFamily="18" charset="0"/>
              </a:rPr>
              <a:t>Припев.</a:t>
            </a:r>
          </a:p>
          <a:p>
            <a:pPr>
              <a:lnSpc>
                <a:spcPts val="1575"/>
              </a:lnSpc>
              <a:spcBef>
                <a:spcPts val="1800"/>
              </a:spcBef>
              <a:spcAft>
                <a:spcPts val="1800"/>
              </a:spcAft>
            </a:pPr>
            <a:endParaRPr lang="ru-RU" sz="1600" b="1" dirty="0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ts val="1575"/>
              </a:lnSpc>
              <a:spcBef>
                <a:spcPts val="1800"/>
              </a:spcBef>
              <a:spcAft>
                <a:spcPts val="1800"/>
              </a:spcAft>
            </a:pPr>
            <a:endParaRPr lang="ru-RU" sz="1600" dirty="0">
              <a:ea typeface="Times New Roman" panose="02020603050405020304" pitchFamily="18" charset="0"/>
            </a:endParaRPr>
          </a:p>
          <a:p>
            <a:pPr>
              <a:lnSpc>
                <a:spcPts val="1575"/>
              </a:lnSpc>
              <a:spcBef>
                <a:spcPts val="1800"/>
              </a:spcBef>
              <a:spcAft>
                <a:spcPts val="1800"/>
              </a:spcAft>
            </a:pPr>
            <a:endParaRPr lang="ru-RU" sz="1600" b="1" i="1" dirty="0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9FFC5296-40EF-44F1-8882-0287FFA3F30A}"/>
              </a:ext>
            </a:extLst>
          </p:cNvPr>
          <p:cNvSpPr/>
          <p:nvPr/>
        </p:nvSpPr>
        <p:spPr>
          <a:xfrm>
            <a:off x="4228019" y="234022"/>
            <a:ext cx="4680520" cy="586506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1800"/>
              </a:spcBef>
              <a:spcAft>
                <a:spcPts val="1800"/>
              </a:spcAft>
            </a:pPr>
            <a:endParaRPr lang="ru-RU" sz="1600" b="1" dirty="0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1800"/>
              </a:spcBef>
              <a:spcAft>
                <a:spcPts val="1800"/>
              </a:spcAft>
            </a:pPr>
            <a:r>
              <a:rPr lang="ru-RU" sz="1600" b="1" i="1" dirty="0">
                <a:solidFill>
                  <a:srgbClr val="FF0000"/>
                </a:solidFill>
                <a:ea typeface="Times New Roman" panose="02020603050405020304" pitchFamily="18" charset="0"/>
              </a:rPr>
              <a:t> Припев:</a:t>
            </a:r>
            <a:endParaRPr lang="ru-RU" sz="1600" dirty="0"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1800"/>
              </a:spcBef>
              <a:spcAft>
                <a:spcPts val="1800"/>
              </a:spcAft>
            </a:pP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Бессмертный полк в одном строю –</a:t>
            </a:r>
            <a:b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Кто жив и кто погиб в бою!</a:t>
            </a:r>
            <a:b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Бессмертный полк в словах святых –</a:t>
            </a:r>
            <a:b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Единство павших и живых!</a:t>
            </a:r>
            <a:b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Бессмертный полк построил в ряд</a:t>
            </a:r>
            <a:b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И генералов и солдат!</a:t>
            </a:r>
            <a:b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Бессмертный полк – в нем все равны,</a:t>
            </a:r>
            <a:b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Спасая жизнь и честь страны! </a:t>
            </a:r>
            <a:endParaRPr lang="ru-RU" dirty="0"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1800"/>
              </a:spcBef>
              <a:spcAft>
                <a:spcPts val="1800"/>
              </a:spcAft>
            </a:pPr>
            <a:endParaRPr lang="ru-RU" sz="1600" dirty="0">
              <a:ea typeface="Times New Roman" panose="02020603050405020304" pitchFamily="18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797B2442-438A-4FE4-9C93-DDEF9EFA608D}"/>
              </a:ext>
            </a:extLst>
          </p:cNvPr>
          <p:cNvSpPr/>
          <p:nvPr/>
        </p:nvSpPr>
        <p:spPr>
          <a:xfrm>
            <a:off x="5125735" y="6361533"/>
            <a:ext cx="3784177" cy="3061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49580" algn="r">
              <a:lnSpc>
                <a:spcPct val="107000"/>
              </a:lnSpc>
              <a:spcAft>
                <a:spcPts val="800"/>
              </a:spcAft>
            </a:pPr>
            <a:r>
              <a:rPr lang="ru-RU" sz="1400" b="1" dirty="0">
                <a:solidFill>
                  <a:srgbClr val="FF0000"/>
                </a:solidFill>
                <a:latin typeface="+mj-lt"/>
                <a:ea typeface="Malgun Gothic" panose="020B0503020000020004" pitchFamily="34" charset="-127"/>
                <a:cs typeface="Times New Roman" panose="02020603050405020304" pitchFamily="18" charset="0"/>
              </a:rPr>
              <a:t>Слова и музыка Михаила Лазарева</a:t>
            </a:r>
            <a:endParaRPr lang="ru-RU" sz="1400" b="1" dirty="0">
              <a:solidFill>
                <a:srgbClr val="FF0000"/>
              </a:solidFill>
              <a:effectLst/>
              <a:latin typeface="+mj-lt"/>
              <a:ea typeface="Malgun Gothic" panose="020B0503020000020004" pitchFamily="34" charset="-127"/>
              <a:cs typeface="Times New Roman" panose="02020603050405020304" pitchFamily="18" charset="0"/>
            </a:endParaRPr>
          </a:p>
        </p:txBody>
      </p:sp>
      <p:pic>
        <p:nvPicPr>
          <p:cNvPr id="12" name="Михаил Лазарев - Гимн Бессмертного полка_(avisom.ru) (1)">
            <a:hlinkClick r:id="" action="ppaction://media"/>
            <a:extLst>
              <a:ext uri="{FF2B5EF4-FFF2-40B4-BE49-F238E27FC236}">
                <a16:creationId xmlns:a16="http://schemas.microsoft.com/office/drawing/2014/main" id="{6692622D-B502-4320-AEBF-653AFA30C0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57238" y="23402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153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135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9394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Другая 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FD347"/>
      </a:accent6>
      <a:hlink>
        <a:srgbClr val="0000FF"/>
      </a:hlink>
      <a:folHlink>
        <a:srgbClr val="80008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5D428EAB7C479B4987F7F0678FA2C7BD" ma:contentTypeVersion="4" ma:contentTypeDescription="Создание документа." ma:contentTypeScope="" ma:versionID="155b98110ec7bd73430ad55fec2cd60c">
  <xsd:schema xmlns:xsd="http://www.w3.org/2001/XMLSchema" xmlns:xs="http://www.w3.org/2001/XMLSchema" xmlns:p="http://schemas.microsoft.com/office/2006/metadata/properties" xmlns:ns2="62e21a2b-e3bc-4f68-bc6b-7e0b42934696" xmlns:ns3="f7c803c9-c56e-416c-bdbe-81dd35d60bd7" targetNamespace="http://schemas.microsoft.com/office/2006/metadata/properties" ma:root="true" ma:fieldsID="5e9be49164404ed56165ae7de0678bd8" ns2:_="" ns3:_="">
    <xsd:import namespace="62e21a2b-e3bc-4f68-bc6b-7e0b42934696"/>
    <xsd:import namespace="f7c803c9-c56e-416c-bdbe-81dd35d60bd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e21a2b-e3bc-4f68-bc6b-7e0b4293469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Общий доступ с использованием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Совместно с подробностями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c803c9-c56e-416c-bdbe-81dd35d60bd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4D2A597-1A70-409C-A67C-94E48E4CB183}"/>
</file>

<file path=customXml/itemProps2.xml><?xml version="1.0" encoding="utf-8"?>
<ds:datastoreItem xmlns:ds="http://schemas.openxmlformats.org/officeDocument/2006/customXml" ds:itemID="{E29E89D2-ECFF-47D1-AC5C-515BC26E0A4E}"/>
</file>

<file path=customXml/itemProps3.xml><?xml version="1.0" encoding="utf-8"?>
<ds:datastoreItem xmlns:ds="http://schemas.openxmlformats.org/officeDocument/2006/customXml" ds:itemID="{940F7F4E-4AEE-4B70-9293-0D17675EAD42}"/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2354</TotalTime>
  <Words>1241</Words>
  <Application>Microsoft Office PowerPoint</Application>
  <PresentationFormat>Экран (4:3)</PresentationFormat>
  <Paragraphs>58</Paragraphs>
  <Slides>11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20" baseType="lpstr">
      <vt:lpstr>Arial</vt:lpstr>
      <vt:lpstr>Book Antiqua</vt:lpstr>
      <vt:lpstr>Lucida Sans</vt:lpstr>
      <vt:lpstr>Tahoma</vt:lpstr>
      <vt:lpstr>Times New Roman</vt:lpstr>
      <vt:lpstr>Wingdings</vt:lpstr>
      <vt:lpstr>Wingdings 2</vt:lpstr>
      <vt:lpstr>Wingdings 3</vt:lpstr>
      <vt:lpstr>Апекс</vt:lpstr>
      <vt:lpstr>Презентация PowerPoint</vt:lpstr>
      <vt:lpstr>Начало истории  Бессмертного полка</vt:lpstr>
      <vt:lpstr>Акция «Портрет Победителя» г. Якутск, 2013 </vt:lpstr>
      <vt:lpstr>Бессмертный полк, 2014</vt:lpstr>
      <vt:lpstr>Бессмертный полк</vt:lpstr>
      <vt:lpstr>Устав Бессмертного полка</vt:lpstr>
      <vt:lpstr>Москва, 2015</vt:lpstr>
      <vt:lpstr>Презентация PowerPoint</vt:lpstr>
      <vt:lpstr>Бессмертный полк</vt:lpstr>
      <vt:lpstr>Бессмертный полк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Фронтовой разведчик</dc:title>
  <cp:lastModifiedBy>Пользователь</cp:lastModifiedBy>
  <cp:revision>113</cp:revision>
  <dcterms:modified xsi:type="dcterms:W3CDTF">2020-04-21T07:23:46Z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0x0101005D428EAB7C479B4987F7F0678FA2C7BD</vt:lpwstr>
  </property>
</Properties>
</file>